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3" r:id="rId3"/>
    <p:sldId id="274" r:id="rId4"/>
    <p:sldId id="273" r:id="rId5"/>
    <p:sldId id="264" r:id="rId6"/>
    <p:sldId id="256" r:id="rId7"/>
    <p:sldId id="278" r:id="rId8"/>
    <p:sldId id="265" r:id="rId9"/>
    <p:sldId id="268" r:id="rId10"/>
    <p:sldId id="267" r:id="rId11"/>
    <p:sldId id="257" r:id="rId12"/>
    <p:sldId id="259" r:id="rId13"/>
    <p:sldId id="260" r:id="rId14"/>
    <p:sldId id="271" r:id="rId15"/>
    <p:sldId id="277" r:id="rId16"/>
    <p:sldId id="262" r:id="rId17"/>
    <p:sldId id="279" r:id="rId18"/>
    <p:sldId id="272" r:id="rId19"/>
    <p:sldId id="27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CC3300"/>
    <a:srgbClr val="006600"/>
    <a:srgbClr val="008000"/>
    <a:srgbClr val="FF9933"/>
    <a:srgbClr val="009900"/>
    <a:srgbClr val="FF9900"/>
    <a:srgbClr val="00CC00"/>
    <a:srgbClr val="FF00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74" autoAdjust="0"/>
  </p:normalViewPr>
  <p:slideViewPr>
    <p:cSldViewPr>
      <p:cViewPr varScale="1">
        <p:scale>
          <a:sx n="71" d="100"/>
          <a:sy n="71" d="100"/>
        </p:scale>
        <p:origin x="135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3F939-E917-46AC-8123-18B6D4FB56CC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AA4D9-011C-4A8E-9E0E-23DA4C6D0A9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3F939-E917-46AC-8123-18B6D4FB56CC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AA4D9-011C-4A8E-9E0E-23DA4C6D0A9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3F939-E917-46AC-8123-18B6D4FB56CC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AA4D9-011C-4A8E-9E0E-23DA4C6D0A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3F939-E917-46AC-8123-18B6D4FB56CC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AA4D9-011C-4A8E-9E0E-23DA4C6D0A9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3F939-E917-46AC-8123-18B6D4FB56CC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AA4D9-011C-4A8E-9E0E-23DA4C6D0A9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3F939-E917-46AC-8123-18B6D4FB56CC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AA4D9-011C-4A8E-9E0E-23DA4C6D0A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3F939-E917-46AC-8123-18B6D4FB56CC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AA4D9-011C-4A8E-9E0E-23DA4C6D0A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3F939-E917-46AC-8123-18B6D4FB56CC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AA4D9-011C-4A8E-9E0E-23DA4C6D0A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3F939-E917-46AC-8123-18B6D4FB56CC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AA4D9-011C-4A8E-9E0E-23DA4C6D0A9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3F939-E917-46AC-8123-18B6D4FB56CC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AA4D9-011C-4A8E-9E0E-23DA4C6D0A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3F939-E917-46AC-8123-18B6D4FB56CC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AA4D9-011C-4A8E-9E0E-23DA4C6D0A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DD3F939-E917-46AC-8123-18B6D4FB56CC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DBAA4D9-011C-4A8E-9E0E-23DA4C6D0A9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1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2573B23-5075-467D-8253-0B9E8CD6639C}"/>
              </a:ext>
            </a:extLst>
          </p:cNvPr>
          <p:cNvSpPr/>
          <p:nvPr/>
        </p:nvSpPr>
        <p:spPr>
          <a:xfrm>
            <a:off x="107504" y="1035479"/>
            <a:ext cx="9036496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ородско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й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конкурс «Зелёный огонёк»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ctr"/>
            <a:endParaRPr lang="ru-RU" sz="2400" b="1" i="1" cap="none" spc="0" dirty="0">
              <a:ln/>
              <a:solidFill>
                <a:srgbClr val="FF66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>
                <a:ln/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номинация:</a:t>
            </a:r>
          </a:p>
          <a:p>
            <a:pPr algn="ctr"/>
            <a:r>
              <a:rPr lang="ru-RU" sz="2400" b="1" dirty="0">
                <a:ln/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«Авторская образовательная мультимедийная презентация»</a:t>
            </a:r>
          </a:p>
          <a:p>
            <a:pPr algn="ctr"/>
            <a:r>
              <a:rPr lang="ru-RU" sz="24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Возрастной адресат: старший дошкольный возраст.</a:t>
            </a:r>
          </a:p>
          <a:p>
            <a:pPr algn="ctr"/>
            <a:endParaRPr lang="ru-RU" sz="2400" b="1" dirty="0">
              <a:ln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«Правила движения – </a:t>
            </a:r>
          </a:p>
          <a:p>
            <a:pPr algn="ctr"/>
            <a:r>
              <a:rPr lang="ru-RU" sz="4000" b="1" dirty="0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терпят нарушения!»</a:t>
            </a:r>
            <a:endParaRPr lang="ru-RU" sz="4000" b="1" cap="none" spc="0" dirty="0">
              <a:ln/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ln/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8685028-3A08-4D26-812D-181F3E7D880D}"/>
              </a:ext>
            </a:extLst>
          </p:cNvPr>
          <p:cNvSpPr/>
          <p:nvPr/>
        </p:nvSpPr>
        <p:spPr>
          <a:xfrm>
            <a:off x="2845941" y="4869160"/>
            <a:ext cx="6321923" cy="15081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/>
            <a:endParaRPr lang="ru-RU" sz="2000" b="1" i="1" cap="none" spc="0" dirty="0">
              <a:ln/>
              <a:solidFill>
                <a:srgbClr val="0066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b="1" i="1" cap="none" spc="0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Авторы составители:</a:t>
            </a:r>
            <a:br>
              <a:rPr lang="ru-RU" b="1" cap="none" spc="0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cap="none" spc="0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Зотикова  Наталья  Леонидовна, воспитатель;</a:t>
            </a:r>
          </a:p>
          <a:p>
            <a:pPr algn="r"/>
            <a:r>
              <a:rPr lang="ru-RU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Волощенко  Александра  Игоревна, учитель-дефектолог. </a:t>
            </a:r>
            <a:br>
              <a:rPr lang="ru-RU" b="1" cap="none" spc="0" dirty="0">
                <a:ln/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n/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FD0F584-F1F0-487C-ACCC-71FF2337B6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348525"/>
              </p:ext>
            </p:extLst>
          </p:nvPr>
        </p:nvGraphicFramePr>
        <p:xfrm>
          <a:off x="1403648" y="819455"/>
          <a:ext cx="7128792" cy="23328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{BC89EF96-8CEA-46FF-86C4-4CE0E7609802}</a:tableStyleId>
              </a:tblPr>
              <a:tblGrid>
                <a:gridCol w="7128792">
                  <a:extLst>
                    <a:ext uri="{9D8B030D-6E8A-4147-A177-3AD203B41FA5}">
                      <a16:colId xmlns:a16="http://schemas.microsoft.com/office/drawing/2014/main" val="1481651641"/>
                    </a:ext>
                  </a:extLst>
                </a:gridCol>
              </a:tblGrid>
              <a:tr h="2332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</a:rPr>
                        <a:t>ОКПО  48083426        ИНН/КПП  3448020277/ 344801001       ОГРН   1033401199677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2025785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00BF36BB-A17F-4BC0-814F-159C3B73D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23468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kumimoji="0" lang="ru-RU" altLang="ru-RU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Детский сад № 274 Красноармейского района Волгограда</a:t>
            </a:r>
            <a:r>
              <a:rPr kumimoji="0" lang="ru-RU" altLang="ru-RU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kumimoji="0" lang="ru-RU" alt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(МОУ Детский сад № 274)</a:t>
            </a:r>
            <a:endParaRPr kumimoji="0" lang="ru-RU" alt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400082, Россия, Волгоград, ул. 50 лет Октября, 11       </a:t>
            </a:r>
            <a:endParaRPr kumimoji="0" lang="ru-RU" alt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тел./ факс (8442) 62-56-69, E-mail: dou274@volgadmin.ru</a:t>
            </a:r>
            <a:endParaRPr kumimoji="0" lang="en-US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64A6DC-21D8-4A8A-8027-BAC0F5AD4C7C}"/>
              </a:ext>
            </a:extLst>
          </p:cNvPr>
          <p:cNvSpPr txBox="1"/>
          <p:nvPr/>
        </p:nvSpPr>
        <p:spPr>
          <a:xfrm>
            <a:off x="3699162" y="64886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Волгоград, 2026</a:t>
            </a:r>
          </a:p>
        </p:txBody>
      </p:sp>
    </p:spTree>
    <p:extLst>
      <p:ext uri="{BB962C8B-B14F-4D97-AF65-F5344CB8AC3E}">
        <p14:creationId xmlns:p14="http://schemas.microsoft.com/office/powerpoint/2010/main" val="1317453288"/>
      </p:ext>
    </p:extLst>
  </p:cSld>
  <p:clrMapOvr>
    <a:masterClrMapping/>
  </p:clrMapOvr>
  <p:transition spd="med" advTm="10000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B119867-1EAC-4FAF-838E-18B22C50658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0"/>
            <a:ext cx="8964488" cy="68580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1800" dirty="0">
                <a:solidFill>
                  <a:srgbClr val="1B1C2A"/>
                </a:solidFill>
                <a:effectLst/>
                <a:latin typeface="Open Sans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45720" indent="0" algn="ctr"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и просто жизненная необходимость                                                                обучения детей ПДД несомненна.</a:t>
            </a:r>
          </a:p>
          <a:p>
            <a:pPr marL="45720" indent="0" algn="ctr"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Ежегодно на дорогах России совершаются десятки тысяч ДТП с участием детей. </a:t>
            </a:r>
          </a:p>
          <a:p>
            <a:pPr marL="45720" indent="0" algn="ctr"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Зачастую виновниками ДТП являются сами дети, которые играют вблизи дорог, переходят улицу в неположенных местах. </a:t>
            </a:r>
          </a:p>
          <a:p>
            <a:pPr marL="45720" indent="0" algn="ctr"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Приводит к этому элементарное незнание основ  ПДД.</a:t>
            </a:r>
          </a:p>
          <a:p>
            <a:pPr marL="45720" indent="0" algn="ctr"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Изучение ПДД, является одной из главных задач на сегодняшний день, т.к. дети дошкольного возраста – это особая категория пешеходов и пассажиров.  </a:t>
            </a:r>
          </a:p>
          <a:p>
            <a:pPr marL="45720" indent="0" algn="ctr"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 необходимо обучать детей ПДД через дидактические игры и упражнения, подвижные игры, сюжетно – ролевые игры и на занятиях.</a:t>
            </a:r>
          </a:p>
          <a:p>
            <a:pPr marL="45720" indent="0" algn="ctr"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Знание и соблюдение ПДД поможет                                                                              сформировать безопасное поведение на дорогах.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endParaRPr lang="ru-RU" sz="1800" dirty="0">
              <a:solidFill>
                <a:srgbClr val="1B1C2A"/>
              </a:solidFill>
              <a:effectLst/>
              <a:latin typeface="Open San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endParaRPr lang="ru-RU" sz="1800" dirty="0">
              <a:solidFill>
                <a:srgbClr val="1B1C2A"/>
              </a:solidFill>
              <a:latin typeface="Open San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endParaRPr lang="ru-RU" sz="1800" dirty="0">
              <a:solidFill>
                <a:srgbClr val="1B1C2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3324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>
        <p14:ferris dir="l"/>
      </p:transition>
    </mc:Choice>
    <mc:Fallback>
      <p:transition spd="slow" advTm="2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404664"/>
            <a:ext cx="8928992" cy="6336704"/>
          </a:xfrm>
        </p:spPr>
        <p:txBody>
          <a:bodyPr>
            <a:noAutofit/>
          </a:bodyPr>
          <a:lstStyle/>
          <a:p>
            <a:pPr marL="45720" lvl="0" indent="0" algn="ctr">
              <a:buClr>
                <a:srgbClr val="F14124">
                  <a:lumMod val="75000"/>
                </a:srgbClr>
              </a:buClr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Неотъемлемой  частью общего культурного уровня является знание и соблюдение норм поведения                                                                     в дорожно-транспортной обстановке.                                                                                                          Привычки, приобретённые в детстве, остаются на всю жизнь.             </a:t>
            </a:r>
          </a:p>
          <a:p>
            <a:pPr marL="45720" lvl="0" indent="0" algn="ctr">
              <a:buClr>
                <a:srgbClr val="F14124">
                  <a:lumMod val="75000"/>
                </a:srgbClr>
              </a:buClr>
              <a:buNone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lvl="0" indent="0" algn="ctr">
              <a:buClr>
                <a:srgbClr val="F14124">
                  <a:lumMod val="75000"/>
                </a:srgbClr>
              </a:buClr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этой причине мы стараемся обучать детей                                          основам дорожной азбуки, </a:t>
            </a:r>
          </a:p>
          <a:p>
            <a:pPr marL="45720" lvl="0" indent="0" algn="ctr">
              <a:buClr>
                <a:srgbClr val="F14124">
                  <a:lumMod val="75000"/>
                </a:srgbClr>
              </a:buClr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 со временем правила стали осознанной необходимостью, мы закрепляем знания, приобретённые в младшем возрасте,                            и основы дорожной азбуки  на простом                                                             и доступном языке, на конкретных примерах.</a:t>
            </a:r>
          </a:p>
          <a:p>
            <a:pPr marL="45720" lvl="0" indent="0" algn="ctr">
              <a:buClr>
                <a:srgbClr val="F14124">
                  <a:lumMod val="75000"/>
                </a:srgbClr>
              </a:buClr>
              <a:buNone/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45720" lvl="0" indent="0" algn="ctr">
              <a:buClr>
                <a:srgbClr val="F14124">
                  <a:lumMod val="75000"/>
                </a:srgbClr>
              </a:buClr>
              <a:buNone/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2741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20000">
        <p:checker/>
      </p:transition>
    </mc:Choice>
    <mc:Fallback>
      <p:transition spd="slow" advTm="20000">
        <p:checker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332656"/>
            <a:ext cx="8784976" cy="6009848"/>
          </a:xfrm>
        </p:spPr>
        <p:txBody>
          <a:bodyPr>
            <a:normAutofit/>
          </a:bodyPr>
          <a:lstStyle/>
          <a:p>
            <a:pPr lvl="0" indent="0" algn="just">
              <a:buClr>
                <a:srgbClr val="F14124">
                  <a:lumMod val="75000"/>
                </a:srgbClr>
              </a:buClr>
              <a:buNone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 </a:t>
            </a:r>
          </a:p>
          <a:p>
            <a:pPr lvl="0" indent="0" algn="just">
              <a:buClr>
                <a:srgbClr val="F14124">
                  <a:lumMod val="75000"/>
                </a:srgbClr>
              </a:buClr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навыков безопасного поведения у детей старшего дошкольного возраста на дорогах через ознакомление с ПДД.</a:t>
            </a:r>
          </a:p>
          <a:p>
            <a:pPr marL="45720" lvl="0" indent="0" algn="just">
              <a:buClr>
                <a:srgbClr val="F14124">
                  <a:lumMod val="75000"/>
                </a:srgbClr>
              </a:buClr>
              <a:buNone/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45720" lvl="0" indent="0" algn="just">
              <a:buClr>
                <a:srgbClr val="F14124">
                  <a:lumMod val="75000"/>
                </a:srgbClr>
              </a:buClr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Расширять представления детей для сознательного изучения  правил дорожного  движения.</a:t>
            </a:r>
          </a:p>
          <a:p>
            <a:pPr marL="45720" lvl="0" indent="0" algn="just">
              <a:buClr>
                <a:srgbClr val="F14124">
                  <a:lumMod val="75000"/>
                </a:srgbClr>
              </a:buClr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2.Продолжать знакомить детей со значением дорожных знаков, учить понимать их схематическое изображение.</a:t>
            </a:r>
          </a:p>
          <a:p>
            <a:pPr marL="45720" lvl="0" indent="0" algn="just">
              <a:buClr>
                <a:srgbClr val="F14124">
                  <a:lumMod val="75000"/>
                </a:srgbClr>
              </a:buClr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3.Развивать у детей способность применять полученные знания в дорожно – транспортной среде.</a:t>
            </a:r>
          </a:p>
          <a:p>
            <a:pPr marL="45720" lvl="0" indent="0" algn="just">
              <a:buClr>
                <a:srgbClr val="F14124">
                  <a:lumMod val="75000"/>
                </a:srgbClr>
              </a:buClr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4.Воспитывать в детях грамотных пешеходов.</a:t>
            </a:r>
          </a:p>
          <a:p>
            <a:pPr marL="45720" lvl="0" indent="0" algn="just">
              <a:buClr>
                <a:srgbClr val="F14124">
                  <a:lumMod val="75000"/>
                </a:srgbClr>
              </a:buClr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9450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20000">
        <p14:glitter pattern="hexagon"/>
      </p:transition>
    </mc:Choice>
    <mc:Fallback>
      <p:transition spd="slow" advTm="2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04C5299-E3B0-4938-9907-CFA14DB429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194421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Дошкольникам даются элементарные представления о правилах безопасного поведения на дороге (каким образом нужно переходить проезжую часть, необходимость всегда держать за руку родителей или других взрослых).</a:t>
            </a:r>
            <a:endParaRPr lang="ru-RU" sz="2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B926CF-EEA4-4D76-9EE5-C047E553E1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700808"/>
            <a:ext cx="3960440" cy="272316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CA36B17-E7F4-4378-874E-B5F070B1D1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7" y="4437112"/>
            <a:ext cx="3600400" cy="248976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555FFF9-83F0-429B-B80D-E8E96D68BA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83600"/>
            <a:ext cx="3456384" cy="239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417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20000">
        <p:circle/>
      </p:transition>
    </mc:Choice>
    <mc:Fallback>
      <p:transition spd="slow" advTm="20000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3F62E6-5233-44C0-A7B4-7E3DC47A78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938" y="1037394"/>
            <a:ext cx="4234374" cy="100901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C7D935D-06CC-4A73-8C81-1EDD09B11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80" y="2060435"/>
            <a:ext cx="884037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Наталья\Desktop\73762b816a7648c178b4db87539f7c0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5" y="78847"/>
            <a:ext cx="1944216" cy="186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Наталья\Desktop\переход 6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362535" y="3101772"/>
            <a:ext cx="4572000" cy="248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аталья\Desktop\дути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031" y="265249"/>
            <a:ext cx="3005193" cy="302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Наталья\Desktop\5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2" t="7695" r="28186" b="8112"/>
          <a:stretch/>
        </p:blipFill>
        <p:spPr bwMode="auto">
          <a:xfrm>
            <a:off x="176980" y="35974"/>
            <a:ext cx="1268362" cy="2566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Наталья\Desktop\f790da50d757cad669aaa82f8840764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074" y="112807"/>
            <a:ext cx="1961761" cy="196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B00593-4FF0-4A55-A609-7C37BBF58D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19211" y="2494993"/>
            <a:ext cx="2914141" cy="163387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10E440B-0DCE-4CFD-91AC-E33DEF03ED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0900" y="4227291"/>
            <a:ext cx="2717421" cy="190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903065"/>
      </p:ext>
    </p:extLst>
  </p:cSld>
  <p:clrMapOvr>
    <a:masterClrMapping/>
  </p:clrMapOvr>
  <p:transition spd="slow" advTm="7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14000" decel="8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7.40741E-7 L -0.02725 0.4743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2" y="2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2824DB8-ECDD-4D24-B27A-2511FCFECC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5536" y="221110"/>
            <a:ext cx="8748463" cy="169572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родители очень заинтересованы в знаниях  своих детей по ПДД.  Поэтому всегда активно сотрудничают с нами. Такое партнерство – самый надежный фундамент для воспитания дисциплинированного пешехода.</a:t>
            </a:r>
            <a:endParaRPr lang="ru-RU" dirty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46B66B2-578C-4711-BD80-7373D66759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391038"/>
            <a:ext cx="3321058" cy="241145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7D5E076-F4A6-4008-854F-E8251BA009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349" y="1772816"/>
            <a:ext cx="3888432" cy="241145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D02D9C-101F-40F6-9E4A-21F891C454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00" y="4358226"/>
            <a:ext cx="3528392" cy="241145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4F456E-F51B-4147-85F5-2AF4B0E2A7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05" y="1877362"/>
            <a:ext cx="3486777" cy="241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942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0000">
        <p14:prism isInverted="1"/>
      </p:transition>
    </mc:Choice>
    <mc:Fallback>
      <p:transition spd="slow" advTm="1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4AF0006-B746-46C5-AF17-4B06D9984D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71600" y="748472"/>
            <a:ext cx="6400800" cy="3474720"/>
          </a:xfrm>
        </p:spPr>
        <p:txBody>
          <a:bodyPr>
            <a:normAutofit/>
          </a:bodyPr>
          <a:lstStyle/>
          <a:p>
            <a:endParaRPr lang="ru-RU" sz="2400" dirty="0">
              <a:solidFill>
                <a:srgbClr val="1B1C2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9053E0-32FB-4553-BD13-01718B64A7F2}"/>
              </a:ext>
            </a:extLst>
          </p:cNvPr>
          <p:cNvSpPr txBox="1"/>
          <p:nvPr/>
        </p:nvSpPr>
        <p:spPr>
          <a:xfrm>
            <a:off x="0" y="122431"/>
            <a:ext cx="9144000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Продолжаем работать с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детьми по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дорожно-транспортным  ситуациям  на макете. 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время групповых занятий нужно как можно чаще использовать приём моделирования различных дорожных ситуаций. 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Ненавязчиво подталкивать детей к играм с машинками, при этом проговаривать вслух каждое действие и побуждать к этому детей (например, автомобиль увеличил скорость, 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повернул в сторону,   дал задний ход).</a:t>
            </a:r>
            <a:endParaRPr lang="ru-RU" sz="2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6D411D-72AB-4EF2-8855-B2ADAF29F5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3593456"/>
            <a:ext cx="4464496" cy="310854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80D0388-E1A2-49E8-877D-5CCD0DC7AB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1" y="3627026"/>
            <a:ext cx="4104455" cy="307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558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15000">
        <p15:prstTrans prst="wind"/>
      </p:transition>
    </mc:Choice>
    <mc:Fallback>
      <p:transition spd="slow" advTm="1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AC7CAE-9512-429C-A5E2-3AECCD46F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3" y="548680"/>
            <a:ext cx="7934381" cy="5760640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правило, занятия по ПДД в  старшем дошкольном возрасте проводим в рамках познавательного цикла. </a:t>
            </a:r>
            <a:br>
              <a:rPr lang="ru-RU" sz="24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Беседуя с детьми, обыгрываем различные дорожные ситуации,  в ненавязчивой форме преподносим детям важную для их жизни информацию</a:t>
            </a:r>
            <a:r>
              <a:rPr lang="ru-RU" sz="2400" b="0" dirty="0">
                <a:solidFill>
                  <a:srgbClr val="1B1C2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8">
            <a:extLst>
              <a:ext uri="{FF2B5EF4-FFF2-40B4-BE49-F238E27FC236}">
                <a16:creationId xmlns:a16="http://schemas.microsoft.com/office/drawing/2014/main" id="{317050DC-1941-4873-B317-E664B367D1B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021" y="3312368"/>
            <a:ext cx="3997946" cy="3356992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3394B2C-7FEC-4084-9768-D94CB73157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12368"/>
            <a:ext cx="4320480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120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10000">
        <p15:prstTrans prst="prestige"/>
      </p:transition>
    </mc:Choice>
    <mc:Fallback>
      <p:transition spd="slow" advTm="1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94D683F-C15A-4F1B-98A0-53E1272C0E1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7544" y="332547"/>
            <a:ext cx="8784976" cy="655272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время бесед о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разновидностях  транспорта (грузовой и легковой, автобус, троллейбус и трамвай), важно закрепить у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детей 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понятие габарита.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Дошкольники должны уяснить, что транспортное средство большого размера потенциально может представлять собой угрозу, поскольку из-за него можно не заметить другой мчащийся автомобиль.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связи с этим у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следует вырабатывать привычку осторожно обходить предметы, которые мешают обзору, внимательно смотреть по сторонам.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Ребята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знают, что существуют ещё и автомобили специального назначения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(скорая помощь, полицейская и пожарная машины).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41189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20000">
        <p15:prstTrans prst="fallOver"/>
      </p:transition>
    </mc:Choice>
    <mc:Fallback>
      <p:transition spd="slow" advTm="2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C:\Users\Наталья\Desktop\ambulance-clip-art-3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383" y="1599527"/>
            <a:ext cx="1907704" cy="127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DC40F6-D571-423C-89AF-6FDDD168E3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610440"/>
            <a:ext cx="1959102" cy="88159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F6EA08-BCDC-42F9-A4B6-C1058E611F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90" y="2701529"/>
            <a:ext cx="1947212" cy="105271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E3055B-BE98-483F-955F-C4660743E6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804" y="1591964"/>
            <a:ext cx="2680978" cy="89457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BF1F0B0-6DE1-4BC4-BF68-D4D4B13E3591}"/>
              </a:ext>
            </a:extLst>
          </p:cNvPr>
          <p:cNvSpPr/>
          <p:nvPr/>
        </p:nvSpPr>
        <p:spPr>
          <a:xfrm>
            <a:off x="1115616" y="46588"/>
            <a:ext cx="684076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Виды транспортных средств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320A661-96B1-4AD8-96E8-E2B165F178A8}"/>
              </a:ext>
            </a:extLst>
          </p:cNvPr>
          <p:cNvSpPr/>
          <p:nvPr/>
        </p:nvSpPr>
        <p:spPr>
          <a:xfrm>
            <a:off x="254528" y="554667"/>
            <a:ext cx="204017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Грузовой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6B808A-7A76-43B0-B327-267B304766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06" y="4143435"/>
            <a:ext cx="2167132" cy="85801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9AB8EAC-BD03-4FD2-AC7A-526EB649E2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95" y="5324887"/>
            <a:ext cx="2336280" cy="116955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FA6906A-4929-45A0-B9C1-7CA923E070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941" y="2721155"/>
            <a:ext cx="2482423" cy="105271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945EAE3-3AC5-4886-A234-7D1ADAEB48F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0" b="14006"/>
          <a:stretch/>
        </p:blipFill>
        <p:spPr>
          <a:xfrm>
            <a:off x="6460650" y="3943986"/>
            <a:ext cx="2433681" cy="125691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5F016DF-3E99-4A45-A4F3-D4D7D256622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372409"/>
            <a:ext cx="2288878" cy="86302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75F5461-3A13-4D98-AD45-ED605EC3FE8E}"/>
              </a:ext>
            </a:extLst>
          </p:cNvPr>
          <p:cNvPicPr/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62" b="98455" l="11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859" y="3142298"/>
            <a:ext cx="2433681" cy="139863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43A3751-087D-4665-B05E-2BBC9FB5B64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601" y="4850709"/>
            <a:ext cx="2454339" cy="1524273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1B3CC77-C13F-4E95-B83E-4399DE49C572}"/>
              </a:ext>
            </a:extLst>
          </p:cNvPr>
          <p:cNvSpPr/>
          <p:nvPr/>
        </p:nvSpPr>
        <p:spPr>
          <a:xfrm>
            <a:off x="2800859" y="532175"/>
            <a:ext cx="305564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Специальный</a:t>
            </a:r>
          </a:p>
          <a:p>
            <a:pPr algn="ctr"/>
            <a:r>
              <a:rPr lang="ru-RU" sz="32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транспорт</a:t>
            </a:r>
            <a:endParaRPr lang="ru-RU" sz="32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A5738877-055E-4A82-B43E-0E1174161B55}"/>
              </a:ext>
            </a:extLst>
          </p:cNvPr>
          <p:cNvSpPr/>
          <p:nvPr/>
        </p:nvSpPr>
        <p:spPr>
          <a:xfrm>
            <a:off x="5977844" y="581839"/>
            <a:ext cx="305564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Пассажирский</a:t>
            </a:r>
          </a:p>
        </p:txBody>
      </p:sp>
    </p:spTree>
    <p:extLst>
      <p:ext uri="{BB962C8B-B14F-4D97-AF65-F5344CB8AC3E}">
        <p14:creationId xmlns:p14="http://schemas.microsoft.com/office/powerpoint/2010/main" val="1794398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0000">
        <p:blinds dir="vert"/>
      </p:transition>
    </mc:Choice>
    <mc:Fallback>
      <p:transition spd="slow" advTm="10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000"/>
                            </p:stCondLst>
                            <p:childTnLst>
                              <p:par>
                                <p:cTn id="3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7000"/>
                            </p:stCondLst>
                            <p:childTnLst>
                              <p:par>
                                <p:cTn id="6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9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5F2C7924-AD40-44CD-9EFE-F4886C58A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245" y="332656"/>
            <a:ext cx="4112723" cy="3096344"/>
          </a:xfrm>
        </p:spPr>
        <p:txBody>
          <a:bodyPr/>
          <a:lstStyle/>
          <a:p>
            <a:pPr marL="0" indent="0" algn="ctr">
              <a:buNone/>
            </a:pPr>
            <a:r>
              <a:rPr lang="ru-RU" sz="22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Проводим беседы, о том,  что специальный транспорт всегда нужно пропускать участникам дорожного движения. Потому что он спешит на помощь людям.  В итоге ситуации обыгрываются.</a:t>
            </a:r>
            <a:br>
              <a:rPr lang="ru-RU" sz="22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4DEAA9-BB5F-4F5E-B94F-BF6C6652B1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837" y="116632"/>
            <a:ext cx="4281918" cy="313694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DDF1A0-84D0-438C-AD9B-CE507447E6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837" y="3429000"/>
            <a:ext cx="4281918" cy="331236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71AA5B9-3DC2-4092-B1E3-978F452405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6" y="3429000"/>
            <a:ext cx="4399239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942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10000">
        <p15:prstTrans prst="drape"/>
      </p:transition>
    </mc:Choice>
    <mc:Fallback>
      <p:transition spd="slow" advTm="10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049458-BA7B-4524-83C6-A275CC820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07254"/>
            <a:ext cx="4860030" cy="6455212"/>
          </a:xfrm>
        </p:spPr>
        <p:txBody>
          <a:bodyPr/>
          <a:lstStyle/>
          <a:p>
            <a:pPr marL="0" indent="0" algn="l">
              <a:lnSpc>
                <a:spcPct val="115000"/>
              </a:lnSpc>
              <a:spcAft>
                <a:spcPts val="1500"/>
              </a:spcAft>
              <a:buNone/>
            </a:pPr>
            <a: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Большое значение при знакомстве с дорожно-транспортными понятиями имеют сюжетно-ролевые игры, такие как: </a:t>
            </a:r>
            <a:b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«Поездка на автобусе» </a:t>
            </a:r>
            <a:b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«Вежливые пассажиры». </a:t>
            </a:r>
            <a:b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этом мы направляем ролевые действия детей, активно комментируем их, подсказываем ребятам подходящие реплики.</a:t>
            </a:r>
            <a:b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u="sng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формируют знания о том:</a:t>
            </a:r>
            <a:br>
              <a:rPr lang="ru-RU" sz="2000" b="0" u="sng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когда они едут в транспорте –они пассажиры;</a:t>
            </a:r>
            <a:b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идут по улице – они пешеходы;</a:t>
            </a:r>
            <a:b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 автобусе есть кондуктор;</a:t>
            </a:r>
            <a:b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закрепили правила поведения в транспорте.</a:t>
            </a:r>
            <a:br>
              <a:rPr lang="ru-RU" sz="2000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b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081139E-FCDC-43BF-A9EC-717AD36C94C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57"/>
          <a:stretch/>
        </p:blipFill>
        <p:spPr>
          <a:xfrm>
            <a:off x="4860032" y="35114"/>
            <a:ext cx="4013455" cy="2961838"/>
          </a:xfrm>
          <a:prstGeom prst="rect">
            <a:avLst/>
          </a:prstGeom>
          <a:ln w="28575">
            <a:solidFill>
              <a:srgbClr val="6600FF"/>
            </a:solidFill>
            <a:prstDash val="dashDot"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91B056E-BE17-48F3-BDC4-1FBCD60E19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94" r="7783"/>
          <a:stretch/>
        </p:blipFill>
        <p:spPr>
          <a:xfrm rot="5400000">
            <a:off x="5026599" y="2990806"/>
            <a:ext cx="3665512" cy="3998647"/>
          </a:xfrm>
          <a:prstGeom prst="rect">
            <a:avLst/>
          </a:prstGeom>
          <a:ln w="28575">
            <a:solidFill>
              <a:srgbClr val="6600FF"/>
            </a:solidFill>
            <a:prstDash val="dashDot"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8379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Tm="10000">
        <p15:prstTrans prst="origami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CD6020A-D7E5-475C-BDEC-991A982BDB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1520" y="188640"/>
            <a:ext cx="8712968" cy="640871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 излагаем  азы дорожной грамоты на понятном детям языке. Но при этом не нужно допускать неточности в понятиях ПДД (например,  понятия «остановка» и «стоянка», «пешеходная дорожка).  Аналогично следует избегать картинок дорожной тематики, выполненных в стиле комиксов</a:t>
            </a:r>
            <a:r>
              <a:rPr lang="ru-RU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Забавные иллюстрации, конечно, привлекают детское внимание, но в то же время отвлекают от главной задачи — осознать реальную опасность, подстерегающую каждого на дороге</a:t>
            </a:r>
            <a:r>
              <a:rPr lang="ru-RU" sz="2400" dirty="0">
                <a:solidFill>
                  <a:srgbClr val="1B1C2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E4026A-90E9-4AF3-B989-21B0296EB0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65"/>
          <a:stretch/>
        </p:blipFill>
        <p:spPr>
          <a:xfrm>
            <a:off x="4572000" y="3375263"/>
            <a:ext cx="4276406" cy="3222089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  <a:prstDash val="dash"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5870DE-4261-443C-8C7C-75E296CBAF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9" r="12108"/>
          <a:stretch/>
        </p:blipFill>
        <p:spPr>
          <a:xfrm>
            <a:off x="179512" y="3375263"/>
            <a:ext cx="4276406" cy="3278074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2526562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Inverted="1"/>
      </p:transition>
    </mc:Choice>
    <mc:Fallback>
      <p:transition spd="slow" advTm="1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404664"/>
            <a:ext cx="3888432" cy="302433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настольных игр закрепляем  представление об элементах на дороге  и чрезвычайных  ситуациях на улице,  знаниях о различиях транспортного и пешеходного светофоров, названия дорожных знаков.</a:t>
            </a:r>
          </a:p>
          <a:p>
            <a:pPr marL="45720" lvl="0" indent="0" algn="ctr">
              <a:buClr>
                <a:srgbClr val="F14124">
                  <a:lumMod val="75000"/>
                </a:srgbClr>
              </a:buClr>
              <a:buNone/>
            </a:pPr>
            <a:endParaRPr lang="ru-RU" sz="29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EE14DE3-2304-448B-B619-E9B946BA07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095" y="260648"/>
            <a:ext cx="4087851" cy="306588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09F9DC-A50F-4200-A63D-35019AFA11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074" y="3531464"/>
            <a:ext cx="3998569" cy="293195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FB601D-19C8-4549-86DD-AA32C4B65F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56" y="3531465"/>
            <a:ext cx="4315187" cy="292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83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5000">
        <p:split orient="vert"/>
      </p:transition>
    </mc:Choice>
    <mc:Fallback>
      <p:transition spd="slow" advTm="15000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B14E2E-FA41-441F-833A-BEBA071C5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60" y="197122"/>
            <a:ext cx="3915836" cy="72008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Предметно-развивающая среда по обучению детей ПДД:</a:t>
            </a:r>
            <a:br>
              <a:rPr lang="ru-RU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9A8173B-5F5C-43DD-A3E9-F02404A5C29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"/>
          <a:stretch/>
        </p:blipFill>
        <p:spPr>
          <a:xfrm rot="5400000">
            <a:off x="4150570" y="1928534"/>
            <a:ext cx="5548852" cy="3915836"/>
          </a:xfrm>
          <a:prstGeom prst="rect">
            <a:avLst/>
          </a:prstGeom>
          <a:ln w="28575">
            <a:solidFill>
              <a:schemeClr val="bg2">
                <a:lumMod val="50000"/>
              </a:schemeClr>
            </a:solidFill>
            <a:prstDash val="lgDashDot"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A7DA36-2443-45E3-8A96-6C9D74F642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35689" y="2071243"/>
            <a:ext cx="5537111" cy="3618678"/>
          </a:xfrm>
          <a:prstGeom prst="rect">
            <a:avLst/>
          </a:prstGeom>
          <a:ln w="28575">
            <a:solidFill>
              <a:srgbClr val="FF9933"/>
            </a:solidFill>
            <a:prstDash val="dashDot"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9D6589-6B78-4A3E-A4DC-5D3289E61898}"/>
              </a:ext>
            </a:extLst>
          </p:cNvPr>
          <p:cNvSpPr txBox="1"/>
          <p:nvPr/>
        </p:nvSpPr>
        <p:spPr>
          <a:xfrm>
            <a:off x="323528" y="197122"/>
            <a:ext cx="39158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kern="1400" spc="-5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Литература для </a:t>
            </a:r>
            <a:r>
              <a:rPr lang="ru-RU" sz="2000" b="1" kern="1400" spc="-5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ru-RU" sz="2000" b="1" kern="1400" spc="-5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учения  детей</a:t>
            </a:r>
          </a:p>
          <a:p>
            <a:pPr algn="ctr"/>
            <a:r>
              <a:rPr lang="ru-RU" sz="2000" b="1" kern="1400" spc="-5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правилам</a:t>
            </a:r>
            <a:r>
              <a:rPr lang="ru-RU" sz="2000" b="1" kern="1400" spc="-5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ПДД</a:t>
            </a:r>
            <a:endParaRPr lang="ru-RU" sz="2000" b="1" kern="1400" spc="-50" dirty="0">
              <a:solidFill>
                <a:schemeClr val="bg2">
                  <a:lumMod val="25000"/>
                </a:schemeClr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681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21DCED-3BEE-4F67-ACCC-65FA80B1A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345" y="3429000"/>
            <a:ext cx="4587655" cy="34407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B5EC8D5-003A-4358-B71A-E7A110B4C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A5EA2E2-2CBA-4744-B8AE-65A4D74EFA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40740"/>
            <a:ext cx="4556345" cy="34172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31A5B1F-6D04-40F0-940A-928DA6BE9D9E}"/>
              </a:ext>
            </a:extLst>
          </p:cNvPr>
          <p:cNvSpPr txBox="1"/>
          <p:nvPr/>
        </p:nvSpPr>
        <p:spPr>
          <a:xfrm>
            <a:off x="4731671" y="764704"/>
            <a:ext cx="44123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проезд заплатили, правила поведения в транспорте закрепили. Можно отправляться в путь!</a:t>
            </a:r>
          </a:p>
        </p:txBody>
      </p:sp>
    </p:spTree>
    <p:extLst>
      <p:ext uri="{BB962C8B-B14F-4D97-AF65-F5344CB8AC3E}">
        <p14:creationId xmlns:p14="http://schemas.microsoft.com/office/powerpoint/2010/main" val="756755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wheel spokes="1"/>
      </p:transition>
    </mc:Choice>
    <mc:Fallback>
      <p:transition spd="slow" advTm="10000">
        <p:wheel spokes="1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3C741B2-7E70-4570-ACA8-BD2EAA17B52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7389440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lnSpc>
                <a:spcPct val="115000"/>
              </a:lnSpc>
              <a:spcBef>
                <a:spcPts val="1500"/>
              </a:spcBef>
              <a:spcAft>
                <a:spcPts val="750"/>
              </a:spcAft>
              <a:buNone/>
            </a:pPr>
            <a:r>
              <a:rPr lang="ru-RU" sz="2600" b="1" spc="-35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Индивидуальный подход на занятиях – обязательно!</a:t>
            </a:r>
            <a:endParaRPr lang="ru-RU" sz="26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" indent="0" algn="ctr">
              <a:lnSpc>
                <a:spcPct val="115000"/>
              </a:lnSpc>
              <a:spcAft>
                <a:spcPts val="1500"/>
              </a:spcAft>
              <a:buNone/>
            </a:pPr>
            <a:r>
              <a:rPr lang="ru-RU" sz="2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 воспитанники детского сада имеют разный уровень развития.                                     К примеру, многие </a:t>
            </a:r>
            <a:r>
              <a:rPr lang="ru-RU" sz="2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</a:t>
            </a:r>
            <a:r>
              <a:rPr lang="ru-RU" sz="2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посещали </a:t>
            </a:r>
            <a:r>
              <a:rPr lang="ru-RU" sz="2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детский сад</a:t>
            </a:r>
            <a:r>
              <a:rPr lang="ru-RU" sz="2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пришли в дошкольное учреждение только </a:t>
            </a:r>
            <a:r>
              <a:rPr lang="ru-RU" sz="2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старшем возрасте</a:t>
            </a:r>
            <a:r>
              <a:rPr lang="ru-RU" sz="2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кем-то до этого активно занимались дома родители, а с кем-то нет. </a:t>
            </a:r>
            <a:r>
              <a:rPr lang="ru-RU" sz="2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екоторые ребята часто болеют и пропускают занятия в садике. Естественное, все эти моменты будут влиять на детские успехи в освоении дорожных знаний.</a:t>
            </a:r>
            <a:endParaRPr lang="ru-RU" sz="26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" indent="0" algn="ctr">
              <a:lnSpc>
                <a:spcPct val="115000"/>
              </a:lnSpc>
              <a:spcAft>
                <a:spcPts val="1500"/>
              </a:spcAft>
              <a:buNone/>
            </a:pPr>
            <a:r>
              <a:rPr lang="ru-RU" sz="2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Нельзя забывать и про индивидуальные особенности психики. В любом детском коллективе всегда есть дошкольники, которые входят в так называемую «группу риска». Это чересчур подвижные </a:t>
            </a:r>
            <a:r>
              <a:rPr lang="ru-RU" sz="2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</a:t>
            </a:r>
            <a:r>
              <a:rPr lang="ru-RU" sz="2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которые потенциально могут стать виновниками ДТП, и, наоборот, слишком заторможенные, что также является неблагоприятным фактором. </a:t>
            </a:r>
          </a:p>
          <a:p>
            <a:pPr marL="45720" indent="0" algn="ctr">
              <a:lnSpc>
                <a:spcPct val="115000"/>
              </a:lnSpc>
              <a:spcAft>
                <a:spcPts val="1500"/>
              </a:spcAft>
              <a:buNone/>
            </a:pPr>
            <a:r>
              <a:rPr lang="ru-RU" sz="2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такими воспитанниками мы проводим индивидуальную работу по ПДД с обязательным привлечением к ней родителей!</a:t>
            </a:r>
            <a:endParaRPr lang="ru-RU" sz="26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238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5000">
        <p14:doors dir="vert"/>
      </p:transition>
    </mc:Choice>
    <mc:Fallback>
      <p:transition spd="slow" advTm="1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>
            <a:extLst>
              <a:ext uri="{FF2B5EF4-FFF2-40B4-BE49-F238E27FC236}">
                <a16:creationId xmlns:a16="http://schemas.microsoft.com/office/drawing/2014/main" id="{3D5B5DAD-D895-454C-B316-F4BE501E0DE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1520" y="548680"/>
            <a:ext cx="8568952" cy="554461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b="1" kern="1400" spc="-5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Жизнь ребёнка </a:t>
            </a:r>
            <a:r>
              <a:rPr lang="ru-RU" sz="2800" kern="1400" spc="-5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это самая большая ценность. Поэтому в детском саду необходимо уделять достаточно внимания изучению правил дорожного движения, </a:t>
            </a:r>
            <a:r>
              <a:rPr lang="ru-RU" sz="2800" kern="1400" spc="-5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любом </a:t>
            </a:r>
            <a:r>
              <a:rPr lang="ru-RU" sz="2800" kern="1400" spc="-5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возрасте.</a:t>
            </a:r>
          </a:p>
          <a:p>
            <a:pPr marL="45720" indent="0" algn="ctr">
              <a:buNone/>
            </a:pPr>
            <a:r>
              <a:rPr lang="ru-RU" sz="2800" kern="1400" spc="-5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kern="1400" spc="-5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 педагогов </a:t>
            </a:r>
            <a:r>
              <a:rPr lang="ru-RU" sz="2800" kern="1400" spc="-5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преподнести </a:t>
            </a:r>
            <a:r>
              <a:rPr lang="ru-RU" sz="2800" kern="1400" spc="-5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детям </a:t>
            </a:r>
            <a:r>
              <a:rPr lang="ru-RU" sz="2800" kern="1400" spc="-5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эту серьёзную информацию в доступной форме, самое лучшее — в виде игровых занятий.    При этом игра должна быть всегда поучительной, подводить детей к определённому выводу, который поможет им в дальнейшем ориентироваться на улице.</a:t>
            </a: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2CFCCF4-9D6B-437D-B5C0-C673A32FD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100414"/>
            <a:ext cx="8208912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2435677"/>
      </p:ext>
    </p:extLst>
  </p:cSld>
  <p:clrMapOvr>
    <a:masterClrMapping/>
  </p:clrMapOvr>
  <p:transition spd="slow" advTm="10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1490</TotalTime>
  <Words>1080</Words>
  <Application>Microsoft Office PowerPoint</Application>
  <PresentationFormat>Экран (4:3)</PresentationFormat>
  <Paragraphs>76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Calibri</vt:lpstr>
      <vt:lpstr>Cambria</vt:lpstr>
      <vt:lpstr>Georgia</vt:lpstr>
      <vt:lpstr>Open Sans</vt:lpstr>
      <vt:lpstr>Times New Roman</vt:lpstr>
      <vt:lpstr>Trebuchet MS</vt:lpstr>
      <vt:lpstr>Wingdings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 правило, занятия по ПДД в  старшем дошкольном возрасте проводим в рамках познавательного цикла.  Беседуя с детьми, обыгрываем различные дорожные ситуации,  в ненавязчивой форме преподносим детям важную для их жизни информацию.</vt:lpstr>
      <vt:lpstr>Презентация PowerPoint</vt:lpstr>
      <vt:lpstr>Презентация PowerPoint</vt:lpstr>
      <vt:lpstr>Проводим беседы, о том,  что специальный транспорт всегда нужно пропускать участникам дорожного движения. Потому что он спешит на помощь людям.  В итоге ситуации обыгрываются.   </vt:lpstr>
      <vt:lpstr>Большое значение при знакомстве с дорожно-транспортными понятиями имеют сюжетно-ролевые игры, такие как:  - «Поездка на автобусе»   - «Вежливые пассажиры».   При этом мы направляем ролевые действия детей, активно комментируем их, подсказываем ребятам подходящие реплики. Дети формируют знания о том:  - когда они едут в транспорте –они пассажиры; - идут по улице – они пешеходы; - в автобусе есть кондуктор; - закрепили правила поведения в транспорте. </vt:lpstr>
      <vt:lpstr>Презентация PowerPoint</vt:lpstr>
      <vt:lpstr>Презентация PowerPoint</vt:lpstr>
      <vt:lpstr>Предметно-развивающая среда по обучению детей ПДД: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Настя Волощенко</cp:lastModifiedBy>
  <cp:revision>107</cp:revision>
  <dcterms:created xsi:type="dcterms:W3CDTF">2021-04-10T18:20:22Z</dcterms:created>
  <dcterms:modified xsi:type="dcterms:W3CDTF">2026-04-18T13:40:07Z</dcterms:modified>
</cp:coreProperties>
</file>